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Nunito"/>
      <p:regular r:id="rId19"/>
      <p:bold r:id="rId20"/>
      <p:italic r:id="rId21"/>
      <p:boldItalic r:id="rId22"/>
    </p:embeddedFont>
    <p:embeddedFont>
      <p:font typeface="Maven Pro"/>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bold.fntdata"/><Relationship Id="rId11" Type="http://schemas.openxmlformats.org/officeDocument/2006/relationships/slide" Target="slides/slide6.xml"/><Relationship Id="rId22" Type="http://schemas.openxmlformats.org/officeDocument/2006/relationships/font" Target="fonts/Nunito-boldItalic.fntdata"/><Relationship Id="rId10" Type="http://schemas.openxmlformats.org/officeDocument/2006/relationships/slide" Target="slides/slide5.xml"/><Relationship Id="rId21" Type="http://schemas.openxmlformats.org/officeDocument/2006/relationships/font" Target="fonts/Nunito-italic.fntdata"/><Relationship Id="rId13" Type="http://schemas.openxmlformats.org/officeDocument/2006/relationships/slide" Target="slides/slide8.xml"/><Relationship Id="rId24" Type="http://schemas.openxmlformats.org/officeDocument/2006/relationships/font" Target="fonts/MavenPro-bold.fntdata"/><Relationship Id="rId12" Type="http://schemas.openxmlformats.org/officeDocument/2006/relationships/slide" Target="slides/slide7.xml"/><Relationship Id="rId23" Type="http://schemas.openxmlformats.org/officeDocument/2006/relationships/font" Target="fonts/MavenPr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Nunito-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298543d48d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298543d48d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298543d48d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298543d48d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298543d48d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298543d48d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298543d48d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298543d48d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298543d4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298543d4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2866c29ca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2866c29ca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2866c29ca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2866c29ca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298543d48d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298543d48d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298543d48d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298543d48d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298543d48d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298543d48d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298543d48d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298543d48d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298543d48d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298543d48d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153400" y="327950"/>
            <a:ext cx="5812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NYPD COMPLAINTS DATA ANALYSIS</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HANMISHA VODDINENI</a:t>
            </a:r>
            <a:endParaRPr/>
          </a:p>
          <a:p>
            <a:pPr indent="0" lvl="0" marL="0" rtl="0" algn="l">
              <a:spcBef>
                <a:spcPts val="0"/>
              </a:spcBef>
              <a:spcAft>
                <a:spcPts val="0"/>
              </a:spcAft>
              <a:buNone/>
            </a:pPr>
            <a:r>
              <a:rPr lang="en"/>
              <a:t>HRUSHI PATEL</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VISUALIZATION </a:t>
            </a:r>
            <a:endParaRPr sz="2300"/>
          </a:p>
          <a:p>
            <a:pPr indent="0" lvl="0" marL="0" rtl="0" algn="l">
              <a:spcBef>
                <a:spcPts val="0"/>
              </a:spcBef>
              <a:spcAft>
                <a:spcPts val="0"/>
              </a:spcAft>
              <a:buNone/>
            </a:pPr>
            <a:r>
              <a:t/>
            </a:r>
            <a:endParaRPr sz="2300"/>
          </a:p>
        </p:txBody>
      </p:sp>
      <p:sp>
        <p:nvSpPr>
          <p:cNvPr id="337" name="Google Shape;337;p22"/>
          <p:cNvSpPr txBox="1"/>
          <p:nvPr>
            <p:ph idx="1" type="body"/>
          </p:nvPr>
        </p:nvSpPr>
        <p:spPr>
          <a:xfrm>
            <a:off x="1303800" y="1275150"/>
            <a:ext cx="7030500" cy="31863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Here we have 3 graphs to show crime rates based on  gender, age</a:t>
            </a:r>
            <a:endParaRPr sz="1400">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pic>
        <p:nvPicPr>
          <p:cNvPr id="338" name="Google Shape;338;p22"/>
          <p:cNvPicPr preferRelativeResize="0"/>
          <p:nvPr/>
        </p:nvPicPr>
        <p:blipFill rotWithShape="1">
          <a:blip r:embed="rId3">
            <a:alphaModFix/>
          </a:blip>
          <a:srcRect b="25179" l="28801" r="29196" t="37904"/>
          <a:stretch/>
        </p:blipFill>
        <p:spPr>
          <a:xfrm>
            <a:off x="240125" y="2448275"/>
            <a:ext cx="2720527" cy="1992355"/>
          </a:xfrm>
          <a:prstGeom prst="rect">
            <a:avLst/>
          </a:prstGeom>
          <a:noFill/>
          <a:ln>
            <a:noFill/>
          </a:ln>
        </p:spPr>
      </p:pic>
      <p:pic>
        <p:nvPicPr>
          <p:cNvPr id="339" name="Google Shape;339;p22"/>
          <p:cNvPicPr preferRelativeResize="0"/>
          <p:nvPr/>
        </p:nvPicPr>
        <p:blipFill>
          <a:blip r:embed="rId4">
            <a:alphaModFix/>
          </a:blip>
          <a:stretch>
            <a:fillRect/>
          </a:stretch>
        </p:blipFill>
        <p:spPr>
          <a:xfrm>
            <a:off x="3132525" y="2374225"/>
            <a:ext cx="2720513" cy="2160695"/>
          </a:xfrm>
          <a:prstGeom prst="rect">
            <a:avLst/>
          </a:prstGeom>
          <a:noFill/>
          <a:ln>
            <a:noFill/>
          </a:ln>
        </p:spPr>
      </p:pic>
      <p:pic>
        <p:nvPicPr>
          <p:cNvPr id="340" name="Google Shape;340;p22"/>
          <p:cNvPicPr preferRelativeResize="0"/>
          <p:nvPr/>
        </p:nvPicPr>
        <p:blipFill rotWithShape="1">
          <a:blip r:embed="rId5">
            <a:alphaModFix/>
          </a:blip>
          <a:srcRect b="25524" l="28973" r="29023" t="37509"/>
          <a:stretch/>
        </p:blipFill>
        <p:spPr>
          <a:xfrm>
            <a:off x="6196500" y="2417688"/>
            <a:ext cx="2585574" cy="20535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FUTURE WORKS AND SAVED DATA</a:t>
            </a:r>
            <a:endParaRPr sz="2300"/>
          </a:p>
        </p:txBody>
      </p:sp>
      <p:sp>
        <p:nvSpPr>
          <p:cNvPr id="346" name="Google Shape;346;p23"/>
          <p:cNvSpPr txBox="1"/>
          <p:nvPr>
            <p:ph idx="1" type="body"/>
          </p:nvPr>
        </p:nvSpPr>
        <p:spPr>
          <a:xfrm>
            <a:off x="1303800" y="1404525"/>
            <a:ext cx="7030500" cy="33837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The end data is saved and this can be used in different ways</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This data can be </a:t>
            </a:r>
            <a:r>
              <a:rPr lang="en" sz="1400">
                <a:latin typeface="Times New Roman"/>
                <a:ea typeface="Times New Roman"/>
                <a:cs typeface="Times New Roman"/>
                <a:sym typeface="Times New Roman"/>
              </a:rPr>
              <a:t>use</a:t>
            </a:r>
            <a:r>
              <a:rPr lang="en" sz="1400">
                <a:latin typeface="Times New Roman"/>
                <a:ea typeface="Times New Roman"/>
                <a:cs typeface="Times New Roman"/>
                <a:sym typeface="Times New Roman"/>
              </a:rPr>
              <a:t> </a:t>
            </a:r>
            <a:r>
              <a:rPr lang="en" sz="1400">
                <a:latin typeface="Times New Roman"/>
                <a:ea typeface="Times New Roman"/>
                <a:cs typeface="Times New Roman"/>
                <a:sym typeface="Times New Roman"/>
              </a:rPr>
              <a:t>to visualize the data further and come up with reliable conclusions regarding which neighborhoods have the worst casualties, which dates had the most incidents, the relationship between the boroughs and crimes, etc.</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By utilizing the cleaned data sets, one can suggest sensible patterns, visualizations about crimes in NYC, certain projections, and even relevant recommendations for policy-makers.</a:t>
            </a:r>
            <a:endParaRPr sz="1400">
              <a:latin typeface="Times New Roman"/>
              <a:ea typeface="Times New Roman"/>
              <a:cs typeface="Times New Roman"/>
              <a:sym typeface="Times New Roman"/>
            </a:endParaRPr>
          </a:p>
          <a:p>
            <a:pPr indent="0" lvl="0" marL="457200" rtl="0" algn="l">
              <a:spcBef>
                <a:spcPts val="1200"/>
              </a:spcBef>
              <a:spcAft>
                <a:spcPts val="1200"/>
              </a:spcAft>
              <a:buNone/>
            </a:pPr>
            <a:r>
              <a:t/>
            </a:r>
            <a:endParaRPr>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CONCLUSION</a:t>
            </a:r>
            <a:endParaRPr sz="2300">
              <a:latin typeface="Times New Roman"/>
              <a:ea typeface="Times New Roman"/>
              <a:cs typeface="Times New Roman"/>
              <a:sym typeface="Times New Roman"/>
            </a:endParaRPr>
          </a:p>
        </p:txBody>
      </p:sp>
      <p:sp>
        <p:nvSpPr>
          <p:cNvPr id="352" name="Google Shape;352;p24"/>
          <p:cNvSpPr txBox="1"/>
          <p:nvPr>
            <p:ph idx="1" type="body"/>
          </p:nvPr>
        </p:nvSpPr>
        <p:spPr>
          <a:xfrm>
            <a:off x="1303800" y="1476275"/>
            <a:ext cx="7030500" cy="32730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Data cleaning and data analysis plays an indispensable role in the knowledge discovery process of extracting interesting patterns or knowledge for understanding various phenomenons</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By finding and understanding the discrepancies in the data we can suggest techniques that will help prospective researchers in analysing and exploring complaints filed.</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Cleaned data can be used for civic action and policy change responsibly to expose the hidden patterns and ideologies</a:t>
            </a:r>
            <a:endParaRPr sz="1400">
              <a:latin typeface="Times New Roman"/>
              <a:ea typeface="Times New Roman"/>
              <a:cs typeface="Times New Roman"/>
              <a:sym typeface="Times New Roman"/>
            </a:endParaRPr>
          </a:p>
          <a:p>
            <a:pPr indent="0" lvl="0" marL="457200" rtl="0" algn="l">
              <a:spcBef>
                <a:spcPts val="1200"/>
              </a:spcBef>
              <a:spcAft>
                <a:spcPts val="1200"/>
              </a:spcAft>
              <a:buNone/>
            </a:pPr>
            <a:r>
              <a:t/>
            </a:r>
            <a:endParaRPr sz="140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58" name="Google Shape;358;p25"/>
          <p:cNvSpPr txBox="1"/>
          <p:nvPr>
            <p:ph idx="1" type="body"/>
          </p:nvPr>
        </p:nvSpPr>
        <p:spPr>
          <a:xfrm>
            <a:off x="1303800" y="1003350"/>
            <a:ext cx="7030500" cy="3528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59" name="Google Shape;359;p25"/>
          <p:cNvPicPr preferRelativeResize="0"/>
          <p:nvPr/>
        </p:nvPicPr>
        <p:blipFill>
          <a:blip r:embed="rId3">
            <a:alphaModFix/>
          </a:blip>
          <a:stretch>
            <a:fillRect/>
          </a:stretch>
        </p:blipFill>
        <p:spPr>
          <a:xfrm>
            <a:off x="0" y="0"/>
            <a:ext cx="9144001"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INTRODUCTION</a:t>
            </a:r>
            <a:r>
              <a:rPr lang="en" sz="2000"/>
              <a:t>:</a:t>
            </a:r>
            <a:endParaRPr sz="2000"/>
          </a:p>
        </p:txBody>
      </p:sp>
      <p:sp>
        <p:nvSpPr>
          <p:cNvPr id="284" name="Google Shape;284;p14"/>
          <p:cNvSpPr txBox="1"/>
          <p:nvPr>
            <p:ph idx="1" type="body"/>
          </p:nvPr>
        </p:nvSpPr>
        <p:spPr>
          <a:xfrm>
            <a:off x="1303800" y="1257350"/>
            <a:ext cx="7030500" cy="34428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The goal of this project is to clean the data in a dataset, analyze it and provide a descriptive summary. </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We have considered NYPD </a:t>
            </a:r>
            <a:r>
              <a:rPr lang="en" sz="1400">
                <a:latin typeface="Times New Roman"/>
                <a:ea typeface="Times New Roman"/>
                <a:cs typeface="Times New Roman"/>
                <a:sym typeface="Times New Roman"/>
              </a:rPr>
              <a:t>Complaint data historic dataset from NYC Open Data. This dataset contains includes all valid felony, misdemeanor, and violation crimes reported to the New York City Police Department.</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The main step before beginning the project is project formulation where we take the raw data (which includes incorrect, inaccurate and incomplete data) and look for data quality issues.</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solidFill>
                  <a:srgbClr val="000000"/>
                </a:solidFill>
                <a:latin typeface="Times New Roman"/>
                <a:ea typeface="Times New Roman"/>
                <a:cs typeface="Times New Roman"/>
                <a:sym typeface="Times New Roman"/>
              </a:rPr>
              <a:t>Project is done using PySpark. </a:t>
            </a:r>
            <a:endParaRPr sz="1400">
              <a:latin typeface="Times New Roman"/>
              <a:ea typeface="Times New Roman"/>
              <a:cs typeface="Times New Roman"/>
              <a:sym typeface="Times New Roman"/>
            </a:endParaRPr>
          </a:p>
          <a:p>
            <a:pPr indent="0" lvl="0" marL="457200" rtl="0" algn="l">
              <a:spcBef>
                <a:spcPts val="1200"/>
              </a:spcBef>
              <a:spcAft>
                <a:spcPts val="1200"/>
              </a:spcAft>
              <a:buNone/>
            </a:pPr>
            <a:r>
              <a:t/>
            </a:r>
            <a:endParaRPr sz="12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MAIN STEPS</a:t>
            </a:r>
            <a:endParaRPr sz="2300">
              <a:latin typeface="Times New Roman"/>
              <a:ea typeface="Times New Roman"/>
              <a:cs typeface="Times New Roman"/>
              <a:sym typeface="Times New Roman"/>
            </a:endParaRPr>
          </a:p>
        </p:txBody>
      </p:sp>
      <p:sp>
        <p:nvSpPr>
          <p:cNvPr id="290" name="Google Shape;290;p15"/>
          <p:cNvSpPr txBox="1"/>
          <p:nvPr>
            <p:ph idx="1" type="body"/>
          </p:nvPr>
        </p:nvSpPr>
        <p:spPr>
          <a:xfrm>
            <a:off x="1303800" y="1557175"/>
            <a:ext cx="7030500" cy="25416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Times New Roman"/>
              <a:buAutoNum type="arabicPeriod"/>
            </a:pPr>
            <a:r>
              <a:rPr lang="en" sz="1400">
                <a:latin typeface="Times New Roman"/>
                <a:ea typeface="Times New Roman"/>
                <a:cs typeface="Times New Roman"/>
                <a:sym typeface="Times New Roman"/>
              </a:rPr>
              <a:t>Data Preprocessing</a:t>
            </a:r>
            <a:endParaRPr sz="1400">
              <a:latin typeface="Times New Roman"/>
              <a:ea typeface="Times New Roman"/>
              <a:cs typeface="Times New Roman"/>
              <a:sym typeface="Times New Roman"/>
            </a:endParaRPr>
          </a:p>
          <a:p>
            <a:pPr indent="0" lvl="0" marL="914400" rtl="0" algn="l">
              <a:spcBef>
                <a:spcPts val="1200"/>
              </a:spcBef>
              <a:spcAft>
                <a:spcPts val="0"/>
              </a:spcAft>
              <a:buNone/>
            </a:pPr>
            <a:r>
              <a:rPr lang="en" sz="1400">
                <a:latin typeface="Times New Roman"/>
                <a:ea typeface="Times New Roman"/>
                <a:cs typeface="Times New Roman"/>
                <a:sym typeface="Times New Roman"/>
              </a:rPr>
              <a:t> a) Data Profiling</a:t>
            </a:r>
            <a:endParaRPr sz="1400">
              <a:latin typeface="Times New Roman"/>
              <a:ea typeface="Times New Roman"/>
              <a:cs typeface="Times New Roman"/>
              <a:sym typeface="Times New Roman"/>
            </a:endParaRPr>
          </a:p>
          <a:p>
            <a:pPr indent="0" lvl="0" marL="914400" rtl="0" algn="l">
              <a:spcBef>
                <a:spcPts val="1200"/>
              </a:spcBef>
              <a:spcAft>
                <a:spcPts val="0"/>
              </a:spcAft>
              <a:buNone/>
            </a:pPr>
            <a:r>
              <a:rPr lang="en" sz="1400">
                <a:latin typeface="Times New Roman"/>
                <a:ea typeface="Times New Roman"/>
                <a:cs typeface="Times New Roman"/>
                <a:sym typeface="Times New Roman"/>
              </a:rPr>
              <a:t> b) Data Cleaning </a:t>
            </a:r>
            <a:endParaRPr sz="1400">
              <a:latin typeface="Times New Roman"/>
              <a:ea typeface="Times New Roman"/>
              <a:cs typeface="Times New Roman"/>
              <a:sym typeface="Times New Roman"/>
            </a:endParaRPr>
          </a:p>
          <a:p>
            <a:pPr indent="-317500" lvl="0" marL="457200" rtl="0" algn="l">
              <a:spcBef>
                <a:spcPts val="1200"/>
              </a:spcBef>
              <a:spcAft>
                <a:spcPts val="0"/>
              </a:spcAft>
              <a:buSzPts val="1400"/>
              <a:buFont typeface="Times New Roman"/>
              <a:buAutoNum type="arabicPeriod"/>
            </a:pPr>
            <a:r>
              <a:rPr lang="en" sz="1400">
                <a:latin typeface="Times New Roman"/>
                <a:ea typeface="Times New Roman"/>
                <a:cs typeface="Times New Roman"/>
                <a:sym typeface="Times New Roman"/>
              </a:rPr>
              <a:t>Data Processing</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AutoNum type="arabicPeriod"/>
            </a:pPr>
            <a:r>
              <a:rPr lang="en" sz="1400">
                <a:latin typeface="Times New Roman"/>
                <a:ea typeface="Times New Roman"/>
                <a:cs typeface="Times New Roman"/>
                <a:sym typeface="Times New Roman"/>
              </a:rPr>
              <a:t>Data Visualization</a:t>
            </a:r>
            <a:endParaRPr sz="14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16"/>
          <p:cNvSpPr txBox="1"/>
          <p:nvPr>
            <p:ph type="title"/>
          </p:nvPr>
        </p:nvSpPr>
        <p:spPr>
          <a:xfrm>
            <a:off x="1184975" y="8932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DATA PREPROCESSING</a:t>
            </a:r>
            <a:endParaRPr sz="2300"/>
          </a:p>
          <a:p>
            <a:pPr indent="0" lvl="0" marL="0" rtl="0" algn="l">
              <a:spcBef>
                <a:spcPts val="0"/>
              </a:spcBef>
              <a:spcAft>
                <a:spcPts val="0"/>
              </a:spcAft>
              <a:buNone/>
            </a:pPr>
            <a:r>
              <a:t/>
            </a:r>
            <a:endParaRPr sz="2300">
              <a:latin typeface="Times New Roman"/>
              <a:ea typeface="Times New Roman"/>
              <a:cs typeface="Times New Roman"/>
              <a:sym typeface="Times New Roman"/>
            </a:endParaRPr>
          </a:p>
        </p:txBody>
      </p:sp>
      <p:sp>
        <p:nvSpPr>
          <p:cNvPr id="296" name="Google Shape;296;p16"/>
          <p:cNvSpPr txBox="1"/>
          <p:nvPr>
            <p:ph idx="1" type="body"/>
          </p:nvPr>
        </p:nvSpPr>
        <p:spPr>
          <a:xfrm>
            <a:off x="1261350" y="699925"/>
            <a:ext cx="3118200" cy="32637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Times New Roman"/>
              <a:buAutoNum type="arabicParenR"/>
            </a:pPr>
            <a:r>
              <a:rPr lang="en" sz="1400">
                <a:latin typeface="Times New Roman"/>
                <a:ea typeface="Times New Roman"/>
                <a:cs typeface="Times New Roman"/>
                <a:sym typeface="Times New Roman"/>
              </a:rPr>
              <a:t>Data Profiling</a:t>
            </a:r>
            <a:endParaRPr sz="1400">
              <a:latin typeface="Times New Roman"/>
              <a:ea typeface="Times New Roman"/>
              <a:cs typeface="Times New Roman"/>
              <a:sym typeface="Times New Roman"/>
            </a:endParaRPr>
          </a:p>
          <a:p>
            <a:pPr indent="0" lvl="0" marL="457200" rtl="0" algn="l">
              <a:spcBef>
                <a:spcPts val="1200"/>
              </a:spcBef>
              <a:spcAft>
                <a:spcPts val="0"/>
              </a:spcAft>
              <a:buNone/>
            </a:pPr>
            <a:r>
              <a:rPr lang="en" sz="1400">
                <a:solidFill>
                  <a:srgbClr val="000000"/>
                </a:solidFill>
                <a:latin typeface="Times New Roman"/>
                <a:ea typeface="Times New Roman"/>
                <a:cs typeface="Times New Roman"/>
                <a:sym typeface="Times New Roman"/>
              </a:rPr>
              <a:t>We have used open clean library for data profiling.</a:t>
            </a:r>
            <a:endParaRPr sz="1400">
              <a:solidFill>
                <a:srgbClr val="000000"/>
              </a:solidFill>
              <a:latin typeface="Times New Roman"/>
              <a:ea typeface="Times New Roman"/>
              <a:cs typeface="Times New Roman"/>
              <a:sym typeface="Times New Roman"/>
            </a:endParaRPr>
          </a:p>
          <a:p>
            <a:pPr indent="0" lvl="0" marL="457200" rtl="0" algn="l">
              <a:spcBef>
                <a:spcPts val="1200"/>
              </a:spcBef>
              <a:spcAft>
                <a:spcPts val="1200"/>
              </a:spcAft>
              <a:buNone/>
            </a:pPr>
            <a:r>
              <a:rPr lang="en" sz="1400">
                <a:solidFill>
                  <a:srgbClr val="000000"/>
                </a:solidFill>
                <a:latin typeface="Times New Roman"/>
                <a:ea typeface="Times New Roman"/>
                <a:cs typeface="Times New Roman"/>
                <a:sym typeface="Times New Roman"/>
              </a:rPr>
              <a:t>Data preparation requires profiling to gain an understanding of data quality issues, and data manipulation to transform the data into a form that is fit for the intended purpose.</a:t>
            </a:r>
            <a:r>
              <a:rPr lang="en" sz="1400"/>
              <a:t> </a:t>
            </a:r>
            <a:endParaRPr sz="1400"/>
          </a:p>
        </p:txBody>
      </p:sp>
      <p:pic>
        <p:nvPicPr>
          <p:cNvPr id="297" name="Google Shape;297;p16"/>
          <p:cNvPicPr preferRelativeResize="0"/>
          <p:nvPr/>
        </p:nvPicPr>
        <p:blipFill rotWithShape="1">
          <a:blip r:embed="rId3">
            <a:alphaModFix/>
          </a:blip>
          <a:srcRect b="0" l="0" r="0" t="0"/>
          <a:stretch/>
        </p:blipFill>
        <p:spPr>
          <a:xfrm>
            <a:off x="4852100" y="382075"/>
            <a:ext cx="3858726" cy="43370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DATA CLEANING</a:t>
            </a:r>
            <a:endParaRPr sz="2300">
              <a:latin typeface="Times New Roman"/>
              <a:ea typeface="Times New Roman"/>
              <a:cs typeface="Times New Roman"/>
              <a:sym typeface="Times New Roman"/>
            </a:endParaRPr>
          </a:p>
        </p:txBody>
      </p:sp>
      <p:sp>
        <p:nvSpPr>
          <p:cNvPr id="303" name="Google Shape;303;p17"/>
          <p:cNvSpPr txBox="1"/>
          <p:nvPr>
            <p:ph idx="1" type="body"/>
          </p:nvPr>
        </p:nvSpPr>
        <p:spPr>
          <a:xfrm>
            <a:off x="811525" y="1354800"/>
            <a:ext cx="3330600" cy="3514500"/>
          </a:xfrm>
          <a:prstGeom prst="rect">
            <a:avLst/>
          </a:prstGeom>
        </p:spPr>
        <p:txBody>
          <a:bodyPr anchorCtr="0" anchor="t" bIns="91425" lIns="91425" spcFirstLastPara="1" rIns="91425" wrap="square" tIns="91425">
            <a:normAutofit fontScale="85000" lnSpcReduction="20000"/>
          </a:bodyPr>
          <a:lstStyle/>
          <a:p>
            <a:pPr indent="-309562" lvl="0" marL="457200" rtl="0" algn="l">
              <a:spcBef>
                <a:spcPts val="0"/>
              </a:spcBef>
              <a:spcAft>
                <a:spcPts val="0"/>
              </a:spcAft>
              <a:buSzPct val="100000"/>
              <a:buFont typeface="Times New Roman"/>
              <a:buChar char="●"/>
            </a:pPr>
            <a:r>
              <a:rPr lang="en" sz="1500">
                <a:latin typeface="Times New Roman"/>
                <a:ea typeface="Times New Roman"/>
                <a:cs typeface="Times New Roman"/>
                <a:sym typeface="Times New Roman"/>
              </a:rPr>
              <a:t>The main objective of this step is to identify the columns with </a:t>
            </a:r>
            <a:r>
              <a:rPr lang="en" sz="1500">
                <a:latin typeface="Times New Roman"/>
                <a:ea typeface="Times New Roman"/>
                <a:cs typeface="Times New Roman"/>
                <a:sym typeface="Times New Roman"/>
              </a:rPr>
              <a:t>empty</a:t>
            </a:r>
            <a:r>
              <a:rPr lang="en" sz="1500">
                <a:latin typeface="Times New Roman"/>
                <a:ea typeface="Times New Roman"/>
                <a:cs typeface="Times New Roman"/>
                <a:sym typeface="Times New Roman"/>
              </a:rPr>
              <a:t> values and extract the most meaningful ones.</a:t>
            </a:r>
            <a:endParaRPr sz="1500">
              <a:latin typeface="Times New Roman"/>
              <a:ea typeface="Times New Roman"/>
              <a:cs typeface="Times New Roman"/>
              <a:sym typeface="Times New Roman"/>
            </a:endParaRPr>
          </a:p>
          <a:p>
            <a:pPr indent="-309562" lvl="0" marL="457200" rtl="0" algn="l">
              <a:spcBef>
                <a:spcPts val="0"/>
              </a:spcBef>
              <a:spcAft>
                <a:spcPts val="0"/>
              </a:spcAft>
              <a:buSzPct val="100000"/>
              <a:buFont typeface="Times New Roman"/>
              <a:buChar char="●"/>
            </a:pPr>
            <a:r>
              <a:rPr lang="en" sz="1500">
                <a:latin typeface="Times New Roman"/>
                <a:ea typeface="Times New Roman"/>
                <a:cs typeface="Times New Roman"/>
                <a:sym typeface="Times New Roman"/>
              </a:rPr>
              <a:t>Created a scatter plot visualization with column names on the x axis and empty values count on the y axis. </a:t>
            </a:r>
            <a:endParaRPr sz="1500">
              <a:latin typeface="Times New Roman"/>
              <a:ea typeface="Times New Roman"/>
              <a:cs typeface="Times New Roman"/>
              <a:sym typeface="Times New Roman"/>
            </a:endParaRPr>
          </a:p>
          <a:p>
            <a:pPr indent="-309562" lvl="0" marL="457200" rtl="0" algn="l">
              <a:spcBef>
                <a:spcPts val="0"/>
              </a:spcBef>
              <a:spcAft>
                <a:spcPts val="0"/>
              </a:spcAft>
              <a:buSzPct val="100000"/>
              <a:buFont typeface="Times New Roman"/>
              <a:buChar char="●"/>
            </a:pPr>
            <a:r>
              <a:rPr lang="en" sz="1500">
                <a:latin typeface="Times New Roman"/>
                <a:ea typeface="Times New Roman"/>
                <a:cs typeface="Times New Roman"/>
                <a:sym typeface="Times New Roman"/>
              </a:rPr>
              <a:t>Transit_District, Station_Name has the most empty values.</a:t>
            </a:r>
            <a:endParaRPr sz="1500">
              <a:latin typeface="Times New Roman"/>
              <a:ea typeface="Times New Roman"/>
              <a:cs typeface="Times New Roman"/>
              <a:sym typeface="Times New Roman"/>
            </a:endParaRPr>
          </a:p>
          <a:p>
            <a:pPr indent="-309562" lvl="0" marL="457200" rtl="0" algn="l">
              <a:spcBef>
                <a:spcPts val="0"/>
              </a:spcBef>
              <a:spcAft>
                <a:spcPts val="0"/>
              </a:spcAft>
              <a:buSzPct val="100000"/>
              <a:buFont typeface="Times New Roman"/>
              <a:buChar char="●"/>
            </a:pPr>
            <a:r>
              <a:rPr lang="en" sz="1500">
                <a:latin typeface="Times New Roman"/>
                <a:ea typeface="Times New Roman"/>
                <a:cs typeface="Times New Roman"/>
                <a:sym typeface="Times New Roman"/>
              </a:rPr>
              <a:t>We have identified 23 columns have the 0 empty values columns out of 35.</a:t>
            </a:r>
            <a:endParaRPr sz="1500">
              <a:latin typeface="Times New Roman"/>
              <a:ea typeface="Times New Roman"/>
              <a:cs typeface="Times New Roman"/>
              <a:sym typeface="Times New Roman"/>
            </a:endParaRPr>
          </a:p>
          <a:p>
            <a:pPr indent="0" lvl="0" marL="0" rtl="0" algn="l">
              <a:spcBef>
                <a:spcPts val="1200"/>
              </a:spcBef>
              <a:spcAft>
                <a:spcPts val="0"/>
              </a:spcAft>
              <a:buNone/>
            </a:pPr>
            <a:r>
              <a:t/>
            </a:r>
            <a:endParaRPr>
              <a:latin typeface="Times New Roman"/>
              <a:ea typeface="Times New Roman"/>
              <a:cs typeface="Times New Roman"/>
              <a:sym typeface="Times New Roman"/>
            </a:endParaRPr>
          </a:p>
          <a:p>
            <a:pPr indent="0" lvl="0" marL="0" rtl="0" algn="l">
              <a:spcBef>
                <a:spcPts val="1200"/>
              </a:spcBef>
              <a:spcAft>
                <a:spcPts val="0"/>
              </a:spcAft>
              <a:buNone/>
            </a:pPr>
            <a:r>
              <a:t/>
            </a:r>
            <a:endParaRPr>
              <a:latin typeface="Times New Roman"/>
              <a:ea typeface="Times New Roman"/>
              <a:cs typeface="Times New Roman"/>
              <a:sym typeface="Times New Roman"/>
            </a:endParaRPr>
          </a:p>
          <a:p>
            <a:pPr indent="0" lvl="0" marL="0" rtl="0" algn="l">
              <a:spcBef>
                <a:spcPts val="1200"/>
              </a:spcBef>
              <a:spcAft>
                <a:spcPts val="0"/>
              </a:spcAft>
              <a:buNone/>
            </a:pPr>
            <a:r>
              <a:t/>
            </a:r>
            <a:endParaRPr>
              <a:latin typeface="Times New Roman"/>
              <a:ea typeface="Times New Roman"/>
              <a:cs typeface="Times New Roman"/>
              <a:sym typeface="Times New Roman"/>
            </a:endParaRPr>
          </a:p>
          <a:p>
            <a:pPr indent="0" lvl="0" marL="0" rtl="0" algn="l">
              <a:spcBef>
                <a:spcPts val="1200"/>
              </a:spcBef>
              <a:spcAft>
                <a:spcPts val="1200"/>
              </a:spcAft>
              <a:buNone/>
            </a:pPr>
            <a:r>
              <a:t/>
            </a:r>
            <a:endParaRPr>
              <a:latin typeface="Times New Roman"/>
              <a:ea typeface="Times New Roman"/>
              <a:cs typeface="Times New Roman"/>
              <a:sym typeface="Times New Roman"/>
            </a:endParaRPr>
          </a:p>
        </p:txBody>
      </p:sp>
      <p:pic>
        <p:nvPicPr>
          <p:cNvPr id="304" name="Google Shape;304;p17"/>
          <p:cNvPicPr preferRelativeResize="0"/>
          <p:nvPr/>
        </p:nvPicPr>
        <p:blipFill rotWithShape="1">
          <a:blip r:embed="rId3">
            <a:alphaModFix/>
          </a:blip>
          <a:srcRect b="23955" l="38002" r="12585" t="30240"/>
          <a:stretch/>
        </p:blipFill>
        <p:spPr>
          <a:xfrm>
            <a:off x="4253624" y="1354800"/>
            <a:ext cx="4695250" cy="27202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DATA PROCESSING</a:t>
            </a:r>
            <a:endParaRPr sz="2300">
              <a:latin typeface="Times New Roman"/>
              <a:ea typeface="Times New Roman"/>
              <a:cs typeface="Times New Roman"/>
              <a:sym typeface="Times New Roman"/>
            </a:endParaRPr>
          </a:p>
        </p:txBody>
      </p:sp>
      <p:sp>
        <p:nvSpPr>
          <p:cNvPr id="310" name="Google Shape;310;p18"/>
          <p:cNvSpPr txBox="1"/>
          <p:nvPr>
            <p:ph idx="1" type="body"/>
          </p:nvPr>
        </p:nvSpPr>
        <p:spPr>
          <a:xfrm>
            <a:off x="1303800" y="1329950"/>
            <a:ext cx="7030500" cy="33339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Finding data discrepancies is essential for further analysis because outliers can wildly cause misinterpretation of the analysis we make.</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We are explaining two parts of realization here, one is finding missing values and another is finding incorrect values.</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We are validating the values and replacing it with meaningful data.</a:t>
            </a:r>
            <a:endParaRPr sz="1400">
              <a:latin typeface="Times New Roman"/>
              <a:ea typeface="Times New Roman"/>
              <a:cs typeface="Times New Roman"/>
              <a:sym typeface="Times New Roman"/>
            </a:endParaRPr>
          </a:p>
          <a:p>
            <a:pPr indent="-311150" lvl="0" marL="457200" rtl="0" algn="l">
              <a:spcBef>
                <a:spcPts val="0"/>
              </a:spcBef>
              <a:spcAft>
                <a:spcPts val="0"/>
              </a:spcAft>
              <a:buSzPts val="1300"/>
              <a:buFont typeface="Times New Roman"/>
              <a:buChar char="●"/>
            </a:pPr>
            <a:r>
              <a:rPr lang="en" sz="1400">
                <a:latin typeface="Times New Roman"/>
                <a:ea typeface="Times New Roman"/>
                <a:cs typeface="Times New Roman"/>
                <a:sym typeface="Times New Roman"/>
              </a:rPr>
              <a:t>We have implemented some modules to fix the  problems like Invalid age group, date format, time format etc and changed them into specific format</a:t>
            </a:r>
            <a:r>
              <a:rPr lang="en" sz="1400">
                <a:solidFill>
                  <a:srgbClr val="000000"/>
                </a:solidFill>
                <a:latin typeface="Times New Roman"/>
                <a:ea typeface="Times New Roman"/>
                <a:cs typeface="Times New Roman"/>
                <a:sym typeface="Times New Roman"/>
              </a:rPr>
              <a:t>.		</a:t>
            </a:r>
            <a:r>
              <a:rPr lang="en" sz="1100">
                <a:solidFill>
                  <a:srgbClr val="000000"/>
                </a:solidFill>
                <a:latin typeface="Times New Roman"/>
                <a:ea typeface="Times New Roman"/>
                <a:cs typeface="Times New Roman"/>
                <a:sym typeface="Times New Roman"/>
              </a:rPr>
              <a:t>		</a:t>
            </a:r>
            <a:endParaRPr sz="1200">
              <a:solidFill>
                <a:srgbClr val="000000"/>
              </a:solidFill>
              <a:latin typeface="Times New Roman"/>
              <a:ea typeface="Times New Roman"/>
              <a:cs typeface="Times New Roman"/>
              <a:sym typeface="Times New Roman"/>
            </a:endParaRPr>
          </a:p>
          <a:p>
            <a:pPr indent="0" lvl="0" marL="457200" rtl="0" algn="l">
              <a:spcBef>
                <a:spcPts val="1200"/>
              </a:spcBef>
              <a:spcAft>
                <a:spcPts val="1200"/>
              </a:spcAft>
              <a:buNone/>
            </a:pPr>
            <a:r>
              <a:t/>
            </a:r>
            <a:endParaRPr>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9"/>
          <p:cNvSpPr txBox="1"/>
          <p:nvPr>
            <p:ph type="title"/>
          </p:nvPr>
        </p:nvSpPr>
        <p:spPr>
          <a:xfrm>
            <a:off x="1303800" y="598575"/>
            <a:ext cx="6660300" cy="54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DATA PROCESSING</a:t>
            </a:r>
            <a:endParaRPr sz="2300"/>
          </a:p>
        </p:txBody>
      </p:sp>
      <p:sp>
        <p:nvSpPr>
          <p:cNvPr id="316" name="Google Shape;316;p19"/>
          <p:cNvSpPr txBox="1"/>
          <p:nvPr>
            <p:ph idx="1" type="body"/>
          </p:nvPr>
        </p:nvSpPr>
        <p:spPr>
          <a:xfrm>
            <a:off x="1303800" y="1515150"/>
            <a:ext cx="7030500" cy="3273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Invalid age group: If the values in the raw dataset are negative or an incorrect integer, replaced these incorrect values with meaningful values.</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Invalid time format: If there is any Improper formatting for time . Using the combination of time and string manipulation to extract values that did not conform to the 24-hour format and formatted it.</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Bound the coordinates to NYC:  We found the bounding latitude and longitude values of New York City and removed values that do not fall within the city coordinates.</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Validate Borough Names: Here, we check the validity of boroughs where the incident occurred as well as the patrol borough. We have replaced the abbreviated names with their full form.</a:t>
            </a:r>
            <a:endParaRPr sz="14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20"/>
          <p:cNvSpPr txBox="1"/>
          <p:nvPr>
            <p:ph type="title"/>
          </p:nvPr>
        </p:nvSpPr>
        <p:spPr>
          <a:xfrm>
            <a:off x="1303800" y="598575"/>
            <a:ext cx="7030500" cy="82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577">
                <a:latin typeface="Times New Roman"/>
                <a:ea typeface="Times New Roman"/>
                <a:cs typeface="Times New Roman"/>
                <a:sym typeface="Times New Roman"/>
              </a:rPr>
              <a:t>VISUALIZATION</a:t>
            </a:r>
            <a:endParaRPr sz="2577">
              <a:latin typeface="Times New Roman"/>
              <a:ea typeface="Times New Roman"/>
              <a:cs typeface="Times New Roman"/>
              <a:sym typeface="Times New Roman"/>
            </a:endParaRPr>
          </a:p>
          <a:p>
            <a:pPr indent="0" lvl="0" marL="0" rtl="0" algn="l">
              <a:spcBef>
                <a:spcPts val="0"/>
              </a:spcBef>
              <a:spcAft>
                <a:spcPts val="0"/>
              </a:spcAft>
              <a:buNone/>
            </a:pPr>
            <a:r>
              <a:t/>
            </a:r>
            <a:endParaRPr sz="2577">
              <a:latin typeface="Times New Roman"/>
              <a:ea typeface="Times New Roman"/>
              <a:cs typeface="Times New Roman"/>
              <a:sym typeface="Times New Roman"/>
            </a:endParaRPr>
          </a:p>
          <a:p>
            <a:pPr indent="0" lvl="0" marL="0" rtl="0" algn="l">
              <a:spcBef>
                <a:spcPts val="0"/>
              </a:spcBef>
              <a:spcAft>
                <a:spcPts val="0"/>
              </a:spcAft>
              <a:buNone/>
            </a:pPr>
            <a:r>
              <a:rPr lang="en" sz="1800">
                <a:latin typeface="Times New Roman"/>
                <a:ea typeface="Times New Roman"/>
                <a:cs typeface="Times New Roman"/>
                <a:sym typeface="Times New Roman"/>
              </a:rPr>
              <a:t>Data Exploration: </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322" name="Google Shape;322;p20"/>
          <p:cNvSpPr txBox="1"/>
          <p:nvPr>
            <p:ph idx="1" type="body"/>
          </p:nvPr>
        </p:nvSpPr>
        <p:spPr>
          <a:xfrm>
            <a:off x="1303800" y="1726475"/>
            <a:ext cx="7030500" cy="29139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Exploratory analysis of data is one of the best forms to gather the architecture and dependencies within the data.</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This can consist of various steps and charts that you can use to analyze data and explore connections and meanings between different data values present. </a:t>
            </a:r>
            <a:endParaRPr sz="1400">
              <a:latin typeface="Times New Roman"/>
              <a:ea typeface="Times New Roman"/>
              <a:cs typeface="Times New Roman"/>
              <a:sym typeface="Times New Roman"/>
            </a:endParaRPr>
          </a:p>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The aim here should be to thoroughly understand the working of tabular columns and the values they hold.</a:t>
            </a:r>
            <a:endParaRPr sz="1400">
              <a:latin typeface="Times New Roman"/>
              <a:ea typeface="Times New Roman"/>
              <a:cs typeface="Times New Roman"/>
              <a:sym typeface="Times New Roman"/>
            </a:endParaRPr>
          </a:p>
          <a:p>
            <a:pPr indent="0" lvl="0" marL="457200" rtl="0" algn="l">
              <a:spcBef>
                <a:spcPts val="1200"/>
              </a:spcBef>
              <a:spcAft>
                <a:spcPts val="0"/>
              </a:spcAft>
              <a:buNone/>
            </a:pPr>
            <a:r>
              <a:t/>
            </a:r>
            <a:endParaRPr>
              <a:latin typeface="Times New Roman"/>
              <a:ea typeface="Times New Roman"/>
              <a:cs typeface="Times New Roman"/>
              <a:sym typeface="Times New Roman"/>
            </a:endParaRPr>
          </a:p>
          <a:p>
            <a:pPr indent="0" lvl="0" marL="457200" rtl="0" algn="l">
              <a:spcBef>
                <a:spcPts val="1200"/>
              </a:spcBef>
              <a:spcAft>
                <a:spcPts val="1200"/>
              </a:spcAft>
              <a:buNone/>
            </a:pPr>
            <a:r>
              <a:t/>
            </a:r>
            <a:endParaRPr>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1"/>
          <p:cNvSpPr txBox="1"/>
          <p:nvPr>
            <p:ph type="title"/>
          </p:nvPr>
        </p:nvSpPr>
        <p:spPr>
          <a:xfrm>
            <a:off x="1303800" y="598575"/>
            <a:ext cx="7030500" cy="56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300">
                <a:latin typeface="Times New Roman"/>
                <a:ea typeface="Times New Roman"/>
                <a:cs typeface="Times New Roman"/>
                <a:sym typeface="Times New Roman"/>
              </a:rPr>
              <a:t>VISUALIZATION </a:t>
            </a:r>
            <a:endParaRPr sz="2300"/>
          </a:p>
        </p:txBody>
      </p:sp>
      <p:sp>
        <p:nvSpPr>
          <p:cNvPr id="328" name="Google Shape;328;p21"/>
          <p:cNvSpPr txBox="1"/>
          <p:nvPr>
            <p:ph idx="1" type="body"/>
          </p:nvPr>
        </p:nvSpPr>
        <p:spPr>
          <a:xfrm>
            <a:off x="1303800" y="1224000"/>
            <a:ext cx="7030500" cy="33078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Times New Roman"/>
              <a:buChar char="●"/>
            </a:pPr>
            <a:r>
              <a:rPr lang="en" sz="1400">
                <a:latin typeface="Times New Roman"/>
                <a:ea typeface="Times New Roman"/>
                <a:cs typeface="Times New Roman"/>
                <a:sym typeface="Times New Roman"/>
              </a:rPr>
              <a:t>Here we have 3 graphs to show crime rates based on dates, places,boroughs</a:t>
            </a:r>
            <a:endParaRPr sz="1400">
              <a:latin typeface="Times New Roman"/>
              <a:ea typeface="Times New Roman"/>
              <a:cs typeface="Times New Roman"/>
              <a:sym typeface="Times New Roman"/>
            </a:endParaRPr>
          </a:p>
          <a:p>
            <a:pPr indent="0" lvl="0" marL="0" rtl="0" algn="l">
              <a:spcBef>
                <a:spcPts val="1200"/>
              </a:spcBef>
              <a:spcAft>
                <a:spcPts val="1200"/>
              </a:spcAft>
              <a:buNone/>
            </a:pPr>
            <a:r>
              <a:rPr lang="en">
                <a:latin typeface="Times New Roman"/>
                <a:ea typeface="Times New Roman"/>
                <a:cs typeface="Times New Roman"/>
                <a:sym typeface="Times New Roman"/>
              </a:rPr>
              <a:t> </a:t>
            </a:r>
            <a:endParaRPr>
              <a:latin typeface="Times New Roman"/>
              <a:ea typeface="Times New Roman"/>
              <a:cs typeface="Times New Roman"/>
              <a:sym typeface="Times New Roman"/>
            </a:endParaRPr>
          </a:p>
        </p:txBody>
      </p:sp>
      <p:pic>
        <p:nvPicPr>
          <p:cNvPr id="329" name="Google Shape;329;p21"/>
          <p:cNvPicPr preferRelativeResize="0"/>
          <p:nvPr/>
        </p:nvPicPr>
        <p:blipFill rotWithShape="1">
          <a:blip r:embed="rId3">
            <a:alphaModFix/>
          </a:blip>
          <a:srcRect b="49774" l="51316" r="22893" t="20796"/>
          <a:stretch/>
        </p:blipFill>
        <p:spPr>
          <a:xfrm>
            <a:off x="0" y="1799375"/>
            <a:ext cx="3414774" cy="2697024"/>
          </a:xfrm>
          <a:prstGeom prst="rect">
            <a:avLst/>
          </a:prstGeom>
          <a:noFill/>
          <a:ln>
            <a:noFill/>
          </a:ln>
        </p:spPr>
      </p:pic>
      <p:pic>
        <p:nvPicPr>
          <p:cNvPr id="330" name="Google Shape;330;p21"/>
          <p:cNvPicPr preferRelativeResize="0"/>
          <p:nvPr/>
        </p:nvPicPr>
        <p:blipFill rotWithShape="1">
          <a:blip r:embed="rId4">
            <a:alphaModFix/>
          </a:blip>
          <a:srcRect b="31318" l="23767" r="50442" t="39252"/>
          <a:stretch/>
        </p:blipFill>
        <p:spPr>
          <a:xfrm>
            <a:off x="5807200" y="1943650"/>
            <a:ext cx="3336801" cy="2379757"/>
          </a:xfrm>
          <a:prstGeom prst="rect">
            <a:avLst/>
          </a:prstGeom>
          <a:noFill/>
          <a:ln>
            <a:noFill/>
          </a:ln>
        </p:spPr>
      </p:pic>
      <p:pic>
        <p:nvPicPr>
          <p:cNvPr id="331" name="Google Shape;331;p21"/>
          <p:cNvPicPr preferRelativeResize="0"/>
          <p:nvPr/>
        </p:nvPicPr>
        <p:blipFill>
          <a:blip r:embed="rId5">
            <a:alphaModFix/>
          </a:blip>
          <a:stretch>
            <a:fillRect/>
          </a:stretch>
        </p:blipFill>
        <p:spPr>
          <a:xfrm>
            <a:off x="3327150" y="1847825"/>
            <a:ext cx="2480049" cy="2484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